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1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4630400" cy="8229600"/>
  <p:notesSz cx="8229600" cy="14630400"/>
  <p:embeddedFontLst>
    <p:embeddedFont>
      <p:font typeface="Brygada 1918" panose="020B0604020202020204" charset="0"/>
      <p:regular r:id="rId35"/>
    </p:embeddedFont>
    <p:embeddedFont>
      <p:font typeface="Brygada 1918 Semi Bold" panose="020B0604020202020204" charset="0"/>
      <p:regular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00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4626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📊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Аналитика аптечных продаж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99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Презентация для портфолио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492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noFill/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44914" y="5561468"/>
            <a:ext cx="6197061" cy="1100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40301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Исследование выполнил Герасимчук Олег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403011"/>
                </a:solidFill>
                <a:ea typeface="Brygada 1918 Bold" pitchFamily="34" charset="-122"/>
              </a:rPr>
              <a:t>В рамках курса по Анализу данных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63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Топ-3 Лекарства по Объему Продаж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114080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1565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Описание Задачи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68236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Определить три лидирующих лекарства по объему продаж.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200203" y="3114080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5274" y="31565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37319" y="31919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Применяемые Функции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37319" y="40366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Используем SUM(), GROUP BY, ORDER BY, LIMIT.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579031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6215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5656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Бизнес-Ценность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14731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Лидирующие препараты приоритетны для закупок и маркетинга.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67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SQL-Запрос: Топ-3 Лекарства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244453"/>
            <a:ext cx="7556421" cy="2517458"/>
          </a:xfrm>
          <a:prstGeom prst="roundRect">
            <a:avLst>
              <a:gd name="adj" fmla="val 13515"/>
            </a:avLst>
          </a:prstGeom>
          <a:solidFill>
            <a:srgbClr val="EAEDDE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3244453"/>
            <a:ext cx="7579043" cy="2517458"/>
          </a:xfrm>
          <a:prstGeom prst="roundRect">
            <a:avLst>
              <a:gd name="adj" fmla="val 1352"/>
            </a:avLst>
          </a:prstGeom>
          <a:solidFill>
            <a:srgbClr val="EAEDDE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3414474"/>
            <a:ext cx="71254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highlight>
                  <a:srgbClr val="EAEDDE"/>
                </a:highlight>
                <a:uLnTx/>
                <a:uFillTx/>
                <a:latin typeface="Consolas" pitchFamily="34" charset="0"/>
                <a:ea typeface="Consolas" pitchFamily="34" charset="-122"/>
                <a:cs typeface="Consolas" pitchFamily="34" charset="-120"/>
              </a:rPr>
              <a:t>SELECT drug, SUM(price * count) AS total_salesFROM pharma_ordersGROUP BY drugORDER BY total_sales DESCLIMIT 3;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60170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Этот запрос выбирает три самых продаваемых лекарства, агрегируя данные из таблицы заказов.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Аптеки с Оборотом Более 1.8 млн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1661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Описание Задачи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Вывести список аптек с оборотом более 1.8 миллиона рублей.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1661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Используемые Функции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06301" y="427434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Применяем SUM(), GROUP BY, HAVING, ORDER BY.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Бизнес-Ценность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Крупнейшие аптеки — стратегические партнеры для компании.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67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SQL-Запрос: Аптеки с Высоким Оборотом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44453"/>
            <a:ext cx="7556421" cy="2517458"/>
          </a:xfrm>
          <a:prstGeom prst="roundRect">
            <a:avLst>
              <a:gd name="adj" fmla="val 13515"/>
            </a:avLst>
          </a:prstGeom>
          <a:solidFill>
            <a:srgbClr val="EAEDDE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244453"/>
            <a:ext cx="7579043" cy="2517458"/>
          </a:xfrm>
          <a:prstGeom prst="roundRect">
            <a:avLst>
              <a:gd name="adj" fmla="val 1352"/>
            </a:avLst>
          </a:prstGeom>
          <a:solidFill>
            <a:srgbClr val="EAEDDE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3414474"/>
            <a:ext cx="71254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highlight>
                  <a:srgbClr val="EAEDDE"/>
                </a:highlight>
                <a:uLnTx/>
                <a:uFillTx/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pharmacy_name, SUM(price * count) AS total_turnoverFROM pharma_ordersGROUP BY pharmacy_nameHAVING SUM(price * count) &gt;= 1800000ORDER BY total_turnover DESC;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60170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Данный запрос позволяет выявить аптеки, которые достигают высокого оборота, для дальнейшего анализа.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40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Накопленная Сумма Продаж по Аптеке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5341" y="2961799"/>
            <a:ext cx="30480" cy="4063722"/>
          </a:xfrm>
          <a:prstGeom prst="roundRect">
            <a:avLst>
              <a:gd name="adj" fmla="val 1116279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201710"/>
            <a:ext cx="680442" cy="30480"/>
          </a:xfrm>
          <a:prstGeom prst="roundRect">
            <a:avLst>
              <a:gd name="adj" fmla="val 1116279"/>
            </a:avLst>
          </a:prstGeom>
          <a:solidFill>
            <a:srgbClr val="7B8554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961799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30043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69411" y="3039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Описание Задачи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9411" y="3530084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Вычислить накопительную сумму продаж для каждой аптеки по датам заказов.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60012" y="4949428"/>
            <a:ext cx="680442" cy="30480"/>
          </a:xfrm>
          <a:prstGeom prst="roundRect">
            <a:avLst>
              <a:gd name="adj" fmla="val 1116279"/>
            </a:avLst>
          </a:prstGeom>
          <a:solidFill>
            <a:srgbClr val="9C924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70951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7520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669411" y="4787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Важность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69411" y="527780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Понимание динамики продаж и развития аптек.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60012" y="6334244"/>
            <a:ext cx="680442" cy="30480"/>
          </a:xfrm>
          <a:prstGeom prst="roundRect">
            <a:avLst>
              <a:gd name="adj" fmla="val 1116279"/>
            </a:avLst>
          </a:prstGeom>
          <a:solidFill>
            <a:srgbClr val="CE95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609433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136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69411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Применение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69411" y="66626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Оценка роста и выявление трендов.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13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369" y="2895243"/>
            <a:ext cx="11815643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Используемые Функции для Накопленных Продаж</a:t>
            </a:r>
            <a:endParaRPr kumimoji="0" lang="en-US" sz="3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9" y="3773091"/>
            <a:ext cx="949047" cy="11389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8094" y="3962876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SUM()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98094" y="4373285"/>
            <a:ext cx="1206793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Агрегация значений.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9" y="4912043"/>
            <a:ext cx="949047" cy="11389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8094" y="5101828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OVER()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1898094" y="5512237"/>
            <a:ext cx="1206793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Оконные функции для накопительных расчетов.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69" y="6050994"/>
            <a:ext cx="949047" cy="11389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8094" y="6240780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ORDER BY (в OVER)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898094" y="6651188"/>
            <a:ext cx="1206793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Упорядочивание по дате.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64369" y="7403425"/>
            <a:ext cx="1330166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Оконные функции позволяют рассчитывать накопительные суммы, сохраняя детализацию по каждой аптеке.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 для бизнес-аналитики: Глубокое погружение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Эта презентация покажет, как SQL помогает решать бизнес-задачи. Мы рассмотрим практические примеры запросов. Узнайте, как данные превращаются в ценные выводы.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noFill/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467112"/>
            <a:ext cx="10502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5818"/>
            <a:ext cx="88449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Крупнейшие аптеки по обороту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Бизнес-задача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427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Выявление стратегических партнеров среди аптек. Это позволяет сосредоточиться на наиболее прибыльных отношениях.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061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SQL-запрос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599521" y="3671054"/>
            <a:ext cx="6244709" cy="2517458"/>
          </a:xfrm>
          <a:prstGeom prst="roundRect">
            <a:avLst>
              <a:gd name="adj" fmla="val 13515"/>
            </a:avLst>
          </a:prstGeom>
          <a:solidFill>
            <a:srgbClr val="EAEDDE"/>
          </a:solidFill>
          <a:ln/>
        </p:spPr>
      </p:sp>
      <p:sp>
        <p:nvSpPr>
          <p:cNvPr id="7" name="Shape 5"/>
          <p:cNvSpPr/>
          <p:nvPr/>
        </p:nvSpPr>
        <p:spPr>
          <a:xfrm>
            <a:off x="7588210" y="3671054"/>
            <a:ext cx="6267331" cy="2517458"/>
          </a:xfrm>
          <a:prstGeom prst="roundRect">
            <a:avLst>
              <a:gd name="adj" fmla="val 1352"/>
            </a:avLst>
          </a:prstGeom>
          <a:solidFill>
            <a:srgbClr val="EAEDDE"/>
          </a:solidFill>
          <a:ln/>
        </p:spPr>
      </p:sp>
      <p:sp>
        <p:nvSpPr>
          <p:cNvPr id="8" name="Text 6"/>
          <p:cNvSpPr/>
          <p:nvPr/>
        </p:nvSpPr>
        <p:spPr>
          <a:xfrm>
            <a:off x="7815024" y="3841075"/>
            <a:ext cx="581370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highlight>
                  <a:srgbClr val="EAEDDE"/>
                </a:highlight>
                <a:uLnTx/>
                <a:uFillTx/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pharmacy_name,       SUM(price * count) AS total_turnoverFROM pharma_ordersGROUP BY pharmacy_nameHAVING SUM(price * count) &gt;= 1800000ORDER BY total_turnover DESC;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Функции SQL для анализа оборота</a:t>
            </a:r>
            <a:endParaRPr kumimoji="0" lang="en-US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7829" y="2183368"/>
            <a:ext cx="7688342" cy="1213247"/>
          </a:xfrm>
          <a:prstGeom prst="roundRect">
            <a:avLst>
              <a:gd name="adj" fmla="val 2571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SUM()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9433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Агрегирует значения, вычисляя общий оборот.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27829" y="3604498"/>
            <a:ext cx="7688342" cy="1213247"/>
          </a:xfrm>
          <a:prstGeom prst="roundRect">
            <a:avLst>
              <a:gd name="adj" fmla="val 2571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GROUP BY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9433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Группирует результаты по названию аптеки.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27829" y="5025628"/>
            <a:ext cx="7688342" cy="1213247"/>
          </a:xfrm>
          <a:prstGeom prst="roundRect">
            <a:avLst>
              <a:gd name="adj" fmla="val 2571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HAVING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433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Фильтрует группы, оставляя оборот выше 1.8М.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27829" y="6446758"/>
            <a:ext cx="7688342" cy="1213247"/>
          </a:xfrm>
          <a:prstGeom prst="roundRect">
            <a:avLst>
              <a:gd name="adj" fmla="val 25711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ORDER BY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433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Сортирует аптеки по убыванию оборота.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0013"/>
            <a:ext cx="10659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Накопленная сумма продаж по аптеке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35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Бизнес-задача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9169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Анализ динамики продаж по каждой аптеке во времени. Понимание трендов и сезонности.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2335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SQL-запрос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599521" y="2945249"/>
            <a:ext cx="6244709" cy="3969067"/>
          </a:xfrm>
          <a:prstGeom prst="roundRect">
            <a:avLst>
              <a:gd name="adj" fmla="val 8572"/>
            </a:avLst>
          </a:prstGeom>
          <a:solidFill>
            <a:srgbClr val="EAEDDE"/>
          </a:solidFill>
          <a:ln/>
        </p:spPr>
      </p:sp>
      <p:sp>
        <p:nvSpPr>
          <p:cNvPr id="7" name="Shape 5"/>
          <p:cNvSpPr/>
          <p:nvPr/>
        </p:nvSpPr>
        <p:spPr>
          <a:xfrm>
            <a:off x="7588210" y="2945249"/>
            <a:ext cx="6267331" cy="3969067"/>
          </a:xfrm>
          <a:prstGeom prst="roundRect">
            <a:avLst>
              <a:gd name="adj" fmla="val 857"/>
            </a:avLst>
          </a:prstGeom>
          <a:solidFill>
            <a:srgbClr val="EAEDDE"/>
          </a:solidFill>
          <a:ln/>
        </p:spPr>
      </p:sp>
      <p:sp>
        <p:nvSpPr>
          <p:cNvPr id="8" name="Text 6"/>
          <p:cNvSpPr/>
          <p:nvPr/>
        </p:nvSpPr>
        <p:spPr>
          <a:xfrm>
            <a:off x="7815024" y="3115270"/>
            <a:ext cx="5813703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highlight>
                  <a:srgbClr val="EAEDDE"/>
                </a:highlight>
                <a:uLnTx/>
                <a:uFillTx/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pharmacy_name,       report_date::timestamp AS report_date_ts,       SUM(price * count) OVER (         PARTITION BY pharmacy_name         ORDER BY report_date::timestamp         ROWS BETWEEN UNBOUNDED PRECEDING AND CURRENT ROW       ) AS cumulative_salesFROM pharma_ordersORDER BY pharmacy_name, report_date_ts;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66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Приветствие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905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Здравствуйте! Меня зовут </a:t>
            </a:r>
            <a:r>
              <a:rPr lang="ru-RU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Олег Герасимчук 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Я — аналитик данных, специализируюсь на SQL и BI-решениях для бизнеса. В этой презентации я покажу, как с помощью SQL можно получить ценные бизнес-инсайты из аптечных продаж.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32917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186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Приветствие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770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Я продемонстрирую мощь SQL в анализе аптечных данных.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332917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6186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Ценные инсайты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6770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Мы извлечем ключевые инсайты из объема продаж.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332917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6186607"/>
            <a:ext cx="30434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Практический подход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6770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Покажу практические запросы SQL для решения бизнес-задач.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Оконные функции для кумулятивных данных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SUM() OVER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Вычисляет накопительную сумму продаж.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PARTITION BY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Разделяет данные по каждой аптеке.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ORDER BY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Определяет порядок расчетов по дате.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ROWS BETWEEN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Указывает диапазон строк для расчета.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4367"/>
            <a:ext cx="8731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Количество клиентов в аптеках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80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Бизнес-задача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4612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Определение уникальной клиентской базы для каждой аптеки. Это важно для маркетинговых кампаний.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2880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SQL-запрос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599521" y="3489603"/>
            <a:ext cx="6244709" cy="2880360"/>
          </a:xfrm>
          <a:prstGeom prst="roundRect">
            <a:avLst>
              <a:gd name="adj" fmla="val 11812"/>
            </a:avLst>
          </a:prstGeom>
          <a:solidFill>
            <a:srgbClr val="EAEDDE"/>
          </a:solidFill>
          <a:ln/>
        </p:spPr>
      </p:sp>
      <p:sp>
        <p:nvSpPr>
          <p:cNvPr id="7" name="Shape 5"/>
          <p:cNvSpPr/>
          <p:nvPr/>
        </p:nvSpPr>
        <p:spPr>
          <a:xfrm>
            <a:off x="7588210" y="3489603"/>
            <a:ext cx="6267331" cy="2880360"/>
          </a:xfrm>
          <a:prstGeom prst="roundRect">
            <a:avLst>
              <a:gd name="adj" fmla="val 1181"/>
            </a:avLst>
          </a:prstGeom>
          <a:solidFill>
            <a:srgbClr val="EAEDDE"/>
          </a:solidFill>
          <a:ln/>
        </p:spPr>
      </p:sp>
      <p:sp>
        <p:nvSpPr>
          <p:cNvPr id="8" name="Text 6"/>
          <p:cNvSpPr/>
          <p:nvPr/>
        </p:nvSpPr>
        <p:spPr>
          <a:xfrm>
            <a:off x="7815024" y="3659624"/>
            <a:ext cx="581370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highlight>
                  <a:srgbClr val="EAEDDE"/>
                </a:highlight>
                <a:uLnTx/>
                <a:uFillTx/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po.pharmacy_name,       COUNT(DISTINCT po.customer_id) AS unique_customersFROM pharma_orders poJOIN customers c ON po.customer_id = c.customer_idGROUP BY po.pharmacy_nameORDER BY unique_customers DESC;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515" y="1073825"/>
            <a:ext cx="7679769" cy="1307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Функции SQL для подсчета уникальных клиентов</a:t>
            </a: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515" y="2695099"/>
            <a:ext cx="522923" cy="5229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8515" y="3427214"/>
            <a:ext cx="238553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JOIN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18515" y="3879533"/>
            <a:ext cx="2385536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Объединяет таблицы заказов и клиентов.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513" y="2695099"/>
            <a:ext cx="522923" cy="5229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65513" y="3427214"/>
            <a:ext cx="238565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COUNT(DISTINCT)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8865513" y="3879533"/>
            <a:ext cx="2385655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Считает только уникальных клиентов.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2629" y="2695099"/>
            <a:ext cx="522923" cy="5229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2629" y="3427214"/>
            <a:ext cx="238565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GROUP BY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12629" y="3879533"/>
            <a:ext cx="2385655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Группирует данные по названию аптеки.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515" y="4967288"/>
            <a:ext cx="522923" cy="52292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18515" y="5699403"/>
            <a:ext cx="238553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ORDER BY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8"/>
          <p:cNvSpPr/>
          <p:nvPr/>
        </p:nvSpPr>
        <p:spPr>
          <a:xfrm>
            <a:off x="6218515" y="6151721"/>
            <a:ext cx="2385536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Сортирует по количеству уникальных клиентов.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082" y="546973"/>
            <a:ext cx="7752636" cy="1242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Заключение и Дальнейшие Шаги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82082" y="2186702"/>
            <a:ext cx="3727252" cy="655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kumimoji="0" lang="en-US" sz="5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03350" y="3090982"/>
            <a:ext cx="248471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Ключевых Запроса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82082" y="3520678"/>
            <a:ext cx="3727252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Рассмотрено три фундаментальных SQL-запроса.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7466" y="2186702"/>
            <a:ext cx="3727252" cy="655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100%</a:t>
            </a:r>
            <a:endParaRPr kumimoji="0" lang="en-US" sz="5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34531" y="3090982"/>
            <a:ext cx="307312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Аналитическая Ценность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07466" y="3520678"/>
            <a:ext cx="3727252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Запросы предоставляют важные бизнес-инсайты.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194715" y="4852511"/>
            <a:ext cx="3727252" cy="655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next</a:t>
            </a:r>
            <a:endParaRPr kumimoji="0" lang="en-US" sz="5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815983" y="5756791"/>
            <a:ext cx="248471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Будущие Проекты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194715" y="6186488"/>
            <a:ext cx="3727252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Продолжаем углубляться в анализ данных.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182082" y="7046357"/>
            <a:ext cx="7752636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Благодарим за внимание. Мы готовы к дальнейшему сотрудничеству и внедрению аналитических решений.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Основные выводы и следующие шаги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Применение SQL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Используйте SQL для глубокого анализа данных.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Ценные инсайты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Получайте конкретные бизнес-выводы из запросов.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8249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Экспериментируйте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Исследуйте новые запросы для лучших решений.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Внедряйте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Применяйте результаты в вашей стратегии.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Аналитика данных в фармацевтическом бизнесе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Представляем углубленный анализ клиентской базы и потенциальных точек роста для аптечного бизнеса.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noFill/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640110"/>
            <a:ext cx="10502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1153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Аптеки с наибольшей клиентской базой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Точки роста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Привлечение новых клиентов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Расширение ассортимента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Целевые маркетинговые кампании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901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Удержание клиентов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Программы лояльности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Индивидуальные предложения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Качественное обслуживание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Выявление лучших клиентов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5152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Цель анализа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Определить топ-10 клиентов по сумме заказов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8874" y="35152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Показатель успеха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50919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Высокая ценность для бизнеса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6258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6" y="5661184"/>
            <a:ext cx="3560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Стратегическое значение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Основа для программ лояльности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23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SQL-запрос для выбора топ-клиентов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700099"/>
            <a:ext cx="7556421" cy="3606165"/>
          </a:xfrm>
          <a:prstGeom prst="roundRect">
            <a:avLst>
              <a:gd name="adj" fmla="val 9435"/>
            </a:avLst>
          </a:prstGeom>
          <a:solidFill>
            <a:srgbClr val="EAEDDE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2700099"/>
            <a:ext cx="7579043" cy="3606165"/>
          </a:xfrm>
          <a:prstGeom prst="roundRect">
            <a:avLst>
              <a:gd name="adj" fmla="val 944"/>
            </a:avLst>
          </a:prstGeom>
          <a:solidFill>
            <a:srgbClr val="EAEDDE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2870121"/>
            <a:ext cx="712541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highlight>
                  <a:srgbClr val="EAEDDE"/>
                </a:highlight>
                <a:uLnTx/>
                <a:uFillTx/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c.first_name, c.last_name, c.second_name,       SUM(po.price * po.count) AS total_spentFROM customers cJOIN pharma_orders po ON c.customer_id = po.customer_idGROUP BY c.customer_id, c.first_name, c.last_name, c.second_nameORDER BY total_spent DESCLIMIT 10;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65614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Данный запрос агрегирует данные по затратам клиентов для выявления самых прибыльных.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2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3163253"/>
            <a:ext cx="6005989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Ценность топ-клиентов</a:t>
            </a:r>
            <a:endParaRPr kumimoji="0" lang="en-US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1761" y="4148257"/>
            <a:ext cx="466606" cy="539234"/>
          </a:xfrm>
          <a:prstGeom prst="roundRect">
            <a:avLst>
              <a:gd name="adj" fmla="val 11758"/>
            </a:avLst>
          </a:prstGeom>
          <a:solidFill>
            <a:srgbClr val="E6E6E7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4" y="4158615"/>
            <a:ext cx="518517" cy="5185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1848" y="424553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Премиум-сегмент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51848" y="469403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Наиболее лояльные и прибыльные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751761" y="5466517"/>
            <a:ext cx="466606" cy="539234"/>
          </a:xfrm>
          <a:prstGeom prst="roundRect">
            <a:avLst>
              <a:gd name="adj" fmla="val 11758"/>
            </a:avLst>
          </a:prstGeom>
          <a:solidFill>
            <a:srgbClr val="E6E6E7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4" y="5476875"/>
            <a:ext cx="518517" cy="5185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51848" y="556379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Ядро лояльности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51848" y="601229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Ключевые для реферальных программ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51761" y="6784777"/>
            <a:ext cx="466606" cy="539234"/>
          </a:xfrm>
          <a:prstGeom prst="roundRect">
            <a:avLst>
              <a:gd name="adj" fmla="val 11758"/>
            </a:avLst>
          </a:prstGeom>
          <a:solidFill>
            <a:srgbClr val="E6E6E7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4" y="6795135"/>
            <a:ext cx="518517" cy="5185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51848" y="688205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Целевая аудитория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451848" y="733055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Для эксклюзивных акций и бонусов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5194459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Обо мне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719143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Опыт работы:</a:t>
            </a: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3 года в аналитике данных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7234" y="2238494"/>
            <a:ext cx="633448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Ключевые навыки:</a:t>
            </a: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SQL, Power BI, Python, Data Storytelling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304" y="1765935"/>
            <a:ext cx="6334482" cy="433411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34" y="6567488"/>
            <a:ext cx="519351" cy="519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7234" y="7294602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Email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27234" y="7743825"/>
            <a:ext cx="42188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[olegavsim@gmail.cov]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770" y="6567488"/>
            <a:ext cx="519351" cy="5193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05770" y="7294602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Telegram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5205770" y="7743825"/>
            <a:ext cx="42188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https://t.me/OlegGer69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]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306" y="6567488"/>
            <a:ext cx="519351" cy="5193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84306" y="7294602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LinkedIn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9684306" y="7743825"/>
            <a:ext cx="42188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[ваш LinkedIn]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6428065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Распределение клиентской базы</a:t>
            </a:r>
            <a:endParaRPr kumimoji="0" lang="en-US" sz="3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1264920"/>
            <a:ext cx="13505974" cy="73722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469243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2D311B"/>
          </a:solidFill>
          <a:ln/>
        </p:spPr>
      </p:sp>
      <p:sp>
        <p:nvSpPr>
          <p:cNvPr id="5" name="Text 2"/>
          <p:cNvSpPr/>
          <p:nvPr/>
        </p:nvSpPr>
        <p:spPr>
          <a:xfrm>
            <a:off x="3690818" y="8667631"/>
            <a:ext cx="1271707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Топ-10 клиентов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371749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68723E"/>
          </a:solidFill>
          <a:ln/>
        </p:spPr>
      </p:sp>
      <p:sp>
        <p:nvSpPr>
          <p:cNvPr id="7" name="Text 4"/>
          <p:cNvSpPr/>
          <p:nvPr/>
        </p:nvSpPr>
        <p:spPr>
          <a:xfrm>
            <a:off x="6593324" y="8667631"/>
            <a:ext cx="1665208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Постоянные клиенты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667756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9FAD68"/>
          </a:solidFill>
          <a:ln/>
        </p:spPr>
      </p:sp>
      <p:sp>
        <p:nvSpPr>
          <p:cNvPr id="9" name="Text 6"/>
          <p:cNvSpPr/>
          <p:nvPr/>
        </p:nvSpPr>
        <p:spPr>
          <a:xfrm>
            <a:off x="9889331" y="8667631"/>
            <a:ext cx="1222177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Новые клиенты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Диаграмма иллюстрирует, что 20% дохода генерируется топ-10 клиентами, что подчеркивает их значимость.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Стратегии взаимодействия с ценными клиентами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0672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533537"/>
            <a:ext cx="5173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Персонализированные предложения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68022" y="40239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Эксклюзивные скидки и бонусы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6760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94421"/>
            <a:ext cx="3328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Программы лояльности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68022" y="53848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Накопительные баллы и привилегии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2849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25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Обратная связь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68022" y="67457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Приоритетное обслуживание, опросы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2618"/>
            <a:ext cx="6153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Спасибо за внимание!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104906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Email</a:t>
            </a:r>
            <a:endParaRPr kumimoji="0" lang="en-US" sz="5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66548" y="313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Контакты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362712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olegavsim@gvail.com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28421" y="2104906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Telegram</a:t>
            </a:r>
            <a:endParaRPr kumimoji="0" lang="en-US" sz="5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14898" y="313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Социальные сети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28421" y="3627120"/>
            <a:ext cx="3608071" cy="1020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Ваш Telegram</a:t>
            </a:r>
          </a:p>
          <a:p>
            <a:pPr marL="0" marR="0" lvl="0" indent="0" algn="ctr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https://t.me/OlegGer69</a:t>
            </a:r>
          </a:p>
        </p:txBody>
      </p:sp>
      <p:sp>
        <p:nvSpPr>
          <p:cNvPr id="10" name="Text 7"/>
          <p:cNvSpPr/>
          <p:nvPr/>
        </p:nvSpPr>
        <p:spPr>
          <a:xfrm>
            <a:off x="8254246" y="478381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LinkedIn</a:t>
            </a:r>
            <a:endParaRPr kumimoji="0" lang="en-US" sz="5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391168" y="5815608"/>
            <a:ext cx="3334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Профессиональная сеть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54246" y="630602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Ваш LinkedIn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80190" y="69240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Буду рад сотрудничеству и открыт к предложениям!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953" y="456128"/>
            <a:ext cx="5262324" cy="517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Содержание презентации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3" y="1305163"/>
            <a:ext cx="828437" cy="12778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56874" y="1470779"/>
            <a:ext cx="2071211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Анализ продаж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56874" y="1829157"/>
            <a:ext cx="123935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Топ-3 аптеки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656874" y="2152293"/>
            <a:ext cx="123935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Топ-3 лекарства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53" y="2583061"/>
            <a:ext cx="828437" cy="12778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56874" y="2748677"/>
            <a:ext cx="2505551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Финансовые показатели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656874" y="3107055"/>
            <a:ext cx="123935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Аптеки с оборотом от 1.8 млн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1656874" y="3430191"/>
            <a:ext cx="123935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Накопленная сумма по аптекам</a:t>
            </a:r>
            <a:endParaRPr lang="en-US" sz="13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53" y="3860959"/>
            <a:ext cx="828437" cy="19241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56874" y="4026575"/>
            <a:ext cx="2071211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Клиентская база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656874" y="4384953"/>
            <a:ext cx="123935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Количество клиентов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1656874" y="4708088"/>
            <a:ext cx="123935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Лучшие клиенты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1656874" y="5031224"/>
            <a:ext cx="123935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Накопленная сумма по клиентам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1656874" y="5354360"/>
            <a:ext cx="123935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Частые клиенты Горздрав/Здравсити</a:t>
            </a:r>
            <a:endParaRPr lang="en-US" sz="13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53" y="5785128"/>
            <a:ext cx="828437" cy="99417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56874" y="5950744"/>
            <a:ext cx="2393394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Сравнительный анализ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1656874" y="6309122"/>
            <a:ext cx="123935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Сравнение Москва/СПб</a:t>
            </a:r>
            <a:endParaRPr lang="en-US" sz="13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953" y="6779300"/>
            <a:ext cx="828437" cy="99417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56874" y="6944916"/>
            <a:ext cx="2071211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Выводы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389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669" y="3414832"/>
            <a:ext cx="9230797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1. Топ-3 аптеки по объему продаж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3669" y="4450437"/>
            <a:ext cx="503753" cy="503753"/>
          </a:xfrm>
          <a:prstGeom prst="roundRect">
            <a:avLst>
              <a:gd name="adj" fmla="val 66677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7549" y="4492347"/>
            <a:ext cx="335875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11260" y="4527352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Задача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1260" y="5011460"/>
            <a:ext cx="3440192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Определить аптеки с наибольшим объемом продаж для выявления лидеров.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1249" y="4450437"/>
            <a:ext cx="503753" cy="503753"/>
          </a:xfrm>
          <a:prstGeom prst="roundRect">
            <a:avLst>
              <a:gd name="adj" fmla="val 66677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15129" y="4492347"/>
            <a:ext cx="335875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958840" y="4527352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Функции SQL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8840" y="5011460"/>
            <a:ext cx="3440192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Использование SUM(), GROUP BY, ORDER BY, LIMIT для агрегации и сортировки.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78829" y="4450437"/>
            <a:ext cx="503753" cy="503753"/>
          </a:xfrm>
          <a:prstGeom prst="roundRect">
            <a:avLst>
              <a:gd name="adj" fmla="val 66677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62708" y="4492347"/>
            <a:ext cx="335875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406420" y="4527352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 Запрос</a:t>
            </a:r>
            <a:endParaRPr lang="en-US" sz="2200" dirty="0"/>
          </a:p>
        </p:txBody>
      </p:sp>
      <p:sp>
        <p:nvSpPr>
          <p:cNvPr id="15" name="Shape 12"/>
          <p:cNvSpPr/>
          <p:nvPr/>
        </p:nvSpPr>
        <p:spPr>
          <a:xfrm>
            <a:off x="10406420" y="5128974"/>
            <a:ext cx="3440192" cy="2485311"/>
          </a:xfrm>
          <a:prstGeom prst="roundRect">
            <a:avLst>
              <a:gd name="adj" fmla="val 13515"/>
            </a:avLst>
          </a:prstGeom>
          <a:solidFill>
            <a:srgbClr val="EAEDDE"/>
          </a:solidFill>
          <a:ln/>
        </p:spPr>
      </p:sp>
      <p:sp>
        <p:nvSpPr>
          <p:cNvPr id="16" name="Shape 13"/>
          <p:cNvSpPr/>
          <p:nvPr/>
        </p:nvSpPr>
        <p:spPr>
          <a:xfrm>
            <a:off x="10395228" y="5128974"/>
            <a:ext cx="3462576" cy="2485311"/>
          </a:xfrm>
          <a:prstGeom prst="roundRect">
            <a:avLst>
              <a:gd name="adj" fmla="val 1351"/>
            </a:avLst>
          </a:prstGeom>
          <a:solidFill>
            <a:srgbClr val="EAEDDE"/>
          </a:solidFill>
          <a:ln/>
        </p:spPr>
      </p:sp>
      <p:sp>
        <p:nvSpPr>
          <p:cNvPr id="17" name="Text 14"/>
          <p:cNvSpPr/>
          <p:nvPr/>
        </p:nvSpPr>
        <p:spPr>
          <a:xfrm>
            <a:off x="10619065" y="5296853"/>
            <a:ext cx="3014901" cy="2149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highlight>
                  <a:srgbClr val="EAED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pharmacy_name, SUM(price * count) AS total_sales FROM pharma_orders GROUP BY pharmacy_name ORDER BY total_sales DESC LIMIT 3;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104924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Бизнес-ответ: Топ-3 аптеки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6138" y="120634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Три аптеки-лидера по продажам — ключевые точки для развития и партнерства. Эти данные помогут сфокусировать усилия на самых успешных локациях и стратегиях.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623774"/>
            <a:ext cx="13558123" cy="7592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87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2. Топ-3 лекарства по объему продаж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865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Задача: Вывести топ-3 лекарства по объему продаж. Это позволяет оптимизировать запасы и маркетинговые кампании.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67470"/>
            <a:ext cx="7556421" cy="3833336"/>
          </a:xfrm>
          <a:prstGeom prst="roundRect">
            <a:avLst>
              <a:gd name="adj" fmla="val 88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57509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37187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Функции SQL: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371879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SUM(), GROUP BY, ORDER BY, LIMIT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588312"/>
            <a:ext cx="7541181" cy="28048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73202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SQL Запрос: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0289024" y="4732020"/>
            <a:ext cx="3313152" cy="2517458"/>
          </a:xfrm>
          <a:prstGeom prst="roundRect">
            <a:avLst>
              <a:gd name="adj" fmla="val 13515"/>
            </a:avLst>
          </a:prstGeom>
          <a:solidFill>
            <a:srgbClr val="EAEDDE"/>
          </a:solidFill>
          <a:ln/>
        </p:spPr>
      </p:sp>
      <p:sp>
        <p:nvSpPr>
          <p:cNvPr id="12" name="Shape 9"/>
          <p:cNvSpPr/>
          <p:nvPr/>
        </p:nvSpPr>
        <p:spPr>
          <a:xfrm>
            <a:off x="10277713" y="4732020"/>
            <a:ext cx="3335774" cy="2517458"/>
          </a:xfrm>
          <a:prstGeom prst="roundRect">
            <a:avLst>
              <a:gd name="adj" fmla="val 1352"/>
            </a:avLst>
          </a:prstGeom>
          <a:solidFill>
            <a:srgbClr val="EAEDDE"/>
          </a:solidFill>
          <a:ln/>
        </p:spPr>
      </p:sp>
      <p:sp>
        <p:nvSpPr>
          <p:cNvPr id="13" name="Text 10"/>
          <p:cNvSpPr/>
          <p:nvPr/>
        </p:nvSpPr>
        <p:spPr>
          <a:xfrm>
            <a:off x="10504527" y="4902041"/>
            <a:ext cx="288214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highlight>
                  <a:srgbClr val="EAED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product_name, SUM(price * count) AS total_sales FROM pharma_orders GROUP BY product_name ORDER BY total_sales DESC LIMIT 3;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680115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Бизнес-ответ: Топ-3 лекарства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6138" y="120634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Эти лекарства являются самыми популярными и приносят наибольший доход. Знание этого поможет в управлении запасами, планировании закупок и фокусировке рекламных усилий.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868924"/>
            <a:ext cx="13558123" cy="740890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837265" y="9308306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2D311B"/>
          </a:solidFill>
          <a:ln/>
        </p:spPr>
      </p:sp>
      <p:sp>
        <p:nvSpPr>
          <p:cNvPr id="6" name="Text 3"/>
          <p:cNvSpPr/>
          <p:nvPr/>
        </p:nvSpPr>
        <p:spPr>
          <a:xfrm>
            <a:off x="4051340" y="9308306"/>
            <a:ext cx="902494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Лекарство X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6758940" y="9308306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68723E"/>
          </a:solidFill>
          <a:ln/>
        </p:spPr>
      </p:sp>
      <p:sp>
        <p:nvSpPr>
          <p:cNvPr id="8" name="Text 5"/>
          <p:cNvSpPr/>
          <p:nvPr/>
        </p:nvSpPr>
        <p:spPr>
          <a:xfrm>
            <a:off x="6973014" y="9308306"/>
            <a:ext cx="89832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Лекарство Y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9676448" y="9308306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9FAD68"/>
          </a:solidFill>
          <a:ln/>
        </p:spPr>
      </p:sp>
      <p:sp>
        <p:nvSpPr>
          <p:cNvPr id="10" name="Text 7"/>
          <p:cNvSpPr/>
          <p:nvPr/>
        </p:nvSpPr>
        <p:spPr>
          <a:xfrm>
            <a:off x="9890522" y="9308306"/>
            <a:ext cx="889159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Лекарство Z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 для Фармацевтического Бизнеса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Представляем аналитические решения на основе SQL. Узнайте, как запросы улучшают бизнес-процессы.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noFill/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640110"/>
            <a:ext cx="10502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1391</Words>
  <Application>Microsoft Office PowerPoint</Application>
  <PresentationFormat>Произвольный</PresentationFormat>
  <Paragraphs>254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0" baseType="lpstr">
      <vt:lpstr>Brygada 1918 Bold</vt:lpstr>
      <vt:lpstr>Brygada 1918 Semi Bold</vt:lpstr>
      <vt:lpstr>Brygada 1918</vt:lpstr>
      <vt:lpstr>Consolas</vt:lpstr>
      <vt:lpstr>Arial</vt:lpstr>
      <vt:lpstr>Calibri</vt:lpstr>
      <vt:lpstr>Aptos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Олег Герасимчук</cp:lastModifiedBy>
  <cp:revision>3</cp:revision>
  <cp:lastPrinted>2025-06-06T03:34:59Z</cp:lastPrinted>
  <dcterms:created xsi:type="dcterms:W3CDTF">2025-06-06T02:40:32Z</dcterms:created>
  <dcterms:modified xsi:type="dcterms:W3CDTF">2025-06-06T03:45:00Z</dcterms:modified>
</cp:coreProperties>
</file>